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5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66" r:id="rId3"/>
    <p:sldId id="257" r:id="rId4"/>
    <p:sldId id="263" r:id="rId5"/>
    <p:sldId id="264" r:id="rId6"/>
    <p:sldId id="265" r:id="rId7"/>
    <p:sldId id="259" r:id="rId8"/>
    <p:sldId id="260" r:id="rId9"/>
    <p:sldId id="261" r:id="rId10"/>
    <p:sldId id="262" r:id="rId11"/>
    <p:sldId id="258" r:id="rId12"/>
    <p:sldId id="269" r:id="rId13"/>
    <p:sldId id="267" r:id="rId14"/>
    <p:sldId id="268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2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8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51001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23109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780760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9970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72168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934741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323377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91421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6049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780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3786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738237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23482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554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34846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616299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4674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63A354A-951F-420C-94A2-0069EB64C222}" type="datetimeFigureOut">
              <a:rPr lang="uk-UA" smtClean="0"/>
              <a:t>21.09.2014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41C49D-6E8E-4D02-BC90-CB1FF744B88D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5889231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egacy .NET solutions upgrade</a:t>
            </a:r>
            <a:endParaRPr lang="uk-UA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Short story about one project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4476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uk-U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08" y="1744474"/>
            <a:ext cx="3927488" cy="22474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293003" y="1752099"/>
            <a:ext cx="5530176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“Zero stage” expenses</a:t>
            </a:r>
            <a:endParaRPr lang="en-US" sz="2000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 .NET 2.0 in Windows 8.1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Visual Studio 2013 licensing (*)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Incompatibility of “new” and “old” solutions, manual Moles to Fakes migration (**)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Infragistics – 13 versions skipped, lost license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No refactoring planned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Budgeting issues (no visible ROI from libraries upgrade)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Rollout/delivery</a:t>
            </a:r>
          </a:p>
        </p:txBody>
      </p:sp>
      <p:sp>
        <p:nvSpPr>
          <p:cNvPr id="7" name="Rectangle 6"/>
          <p:cNvSpPr/>
          <p:nvPr/>
        </p:nvSpPr>
        <p:spPr>
          <a:xfrm>
            <a:off x="1512002" y="4216788"/>
            <a:ext cx="291696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Target Framework Migrator</a:t>
            </a:r>
          </a:p>
          <a:p>
            <a:r>
              <a:rPr lang="en-US" dirty="0" smtClean="0"/>
              <a:t>(http://visualstudiogallery.msdn.microsoft.com/47bded90-80d8-42af-bc35-4736fdd8cd13)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120480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16228" y="1669494"/>
            <a:ext cx="2891327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The solution itself: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26 Framework projects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8 modules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3 applications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~1000 unit tests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Private accessors</a:t>
            </a:r>
            <a:endParaRPr lang="en-US" dirty="0" smtClean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dirty="0" smtClean="0"/>
              <a:t>Problems Pt.2</a:t>
            </a:r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76" y="1697872"/>
            <a:ext cx="2234530" cy="2525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76" y="4340793"/>
            <a:ext cx="2234530" cy="16758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493" y="4100067"/>
            <a:ext cx="3369889" cy="19166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569" y="1697872"/>
            <a:ext cx="3336520" cy="431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6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Ballpark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026" y="1810748"/>
            <a:ext cx="4313840" cy="4059237"/>
          </a:xfrm>
        </p:spPr>
      </p:pic>
      <p:sp>
        <p:nvSpPr>
          <p:cNvPr id="5" name="Rounded Rectangular Callout 4"/>
          <p:cNvSpPr/>
          <p:nvPr/>
        </p:nvSpPr>
        <p:spPr>
          <a:xfrm>
            <a:off x="7210176" y="3225068"/>
            <a:ext cx="1651814" cy="615298"/>
          </a:xfrm>
          <a:prstGeom prst="wedgeRoundRectCallout">
            <a:avLst>
              <a:gd name="adj1" fmla="val -151207"/>
              <a:gd name="adj2" fmla="val 211111"/>
              <a:gd name="adj3" fmla="val 16667"/>
            </a:avLst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355</a:t>
            </a:r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600" y="3840367"/>
            <a:ext cx="1451413" cy="172213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24457" y="5625628"/>
            <a:ext cx="52498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effectLst/>
                <a:latin typeface="Arial" panose="020B0604020202020204" pitchFamily="34" charset="0"/>
              </a:rPr>
              <a:t>Work expands so as to fill the time available for its completion (</a:t>
            </a:r>
            <a:r>
              <a:rPr lang="en-US" b="1" i="0" dirty="0" smtClean="0">
                <a:effectLst/>
                <a:latin typeface="Arial" panose="020B0604020202020204" pitchFamily="34" charset="0"/>
              </a:rPr>
              <a:t>Cyril Northcote Parkinson</a:t>
            </a:r>
            <a:r>
              <a:rPr lang="en-US" dirty="0" smtClean="0"/>
              <a:t>)</a:t>
            </a:r>
            <a:endParaRPr lang="uk-UA" dirty="0" smtClean="0"/>
          </a:p>
        </p:txBody>
      </p:sp>
    </p:spTree>
    <p:extLst>
      <p:ext uri="{BB962C8B-B14F-4D97-AF65-F5344CB8AC3E}">
        <p14:creationId xmlns:p14="http://schemas.microsoft.com/office/powerpoint/2010/main" val="193834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37381" y="2102266"/>
            <a:ext cx="553017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9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“Runtime errors”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Build scripts rewriting</a:t>
            </a:r>
            <a:endParaRPr lang="en-US" sz="2000" dirty="0" smtClean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MSTest vs. VSTest problem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Installation of VS2013 on build machine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Randomly failing unit tests duo to coupling and context preserving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Strange behavior of multiple versions of Product after merge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CI builds </a:t>
            </a: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</a:t>
            </a:r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erformance issues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(99) Problems</a:t>
            </a:r>
            <a:endParaRPr lang="uk-UA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434" y="2102266"/>
            <a:ext cx="1861763" cy="15638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175" y="4188363"/>
            <a:ext cx="1208843" cy="9941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9" y="3735436"/>
            <a:ext cx="2896927" cy="18182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59" y="2102266"/>
            <a:ext cx="1910514" cy="15638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222" y="942494"/>
            <a:ext cx="3505927" cy="146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1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91" y="0"/>
            <a:ext cx="8373509" cy="67957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7580725" cy="970450"/>
          </a:xfrm>
        </p:spPr>
        <p:txBody>
          <a:bodyPr/>
          <a:lstStyle/>
          <a:p>
            <a:r>
              <a:rPr lang="en-US" dirty="0"/>
              <a:t>(99) Problems</a:t>
            </a:r>
            <a:endParaRPr lang="uk-UA" dirty="0"/>
          </a:p>
        </p:txBody>
      </p:sp>
      <p:sp>
        <p:nvSpPr>
          <p:cNvPr id="11" name="Rectangle 10"/>
          <p:cNvSpPr/>
          <p:nvPr/>
        </p:nvSpPr>
        <p:spPr>
          <a:xfrm>
            <a:off x="8005245" y="4423655"/>
            <a:ext cx="3316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p.16 of </a:t>
            </a:r>
            <a:r>
              <a:rPr lang="uk-UA" dirty="0" smtClean="0">
                <a:solidFill>
                  <a:schemeClr val="bg1"/>
                </a:solidFill>
              </a:rPr>
              <a:t>Better Unit Testing with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uk-UA" dirty="0" smtClean="0">
                <a:solidFill>
                  <a:schemeClr val="bg1"/>
                </a:solidFill>
              </a:rPr>
              <a:t>Microsoft Fakes (RTM).pdf</a:t>
            </a:r>
            <a:endParaRPr lang="uk-UA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4" y="2433878"/>
            <a:ext cx="6612226" cy="215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41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6929021" y="4565065"/>
            <a:ext cx="5262979" cy="2292935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Fakes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92CA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xmlns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http://schemas.microsoft.com/fakes/2011/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 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80808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Assembly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92CA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mscorlib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92CA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Version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4.0.0.0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ShimGeneration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Clear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92CA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System.DateTime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92CA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System.IO.Path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92CA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System.IO.File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92CA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System.IO.Directory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92CA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System.Collections.ObjectModel.Collection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92CA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Microsoft.Win32.RegistryKey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92CAF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FullName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System.IO.StreamReader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"/&gt;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ShimGeneration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&lt;/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Fakes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3470705"/>
            <a:ext cx="6144426" cy="2631490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/// &lt;summary&gt;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/// Executing method without ShimsContext being created.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/// &lt;/summary&gt;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/// &lt;param name=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C8C8C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"action"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&gt;Action to execute.&lt;/param&gt;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ExecuteWithoutShimsContext(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FakesDelegates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action)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(action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 </a:t>
            </a:r>
            <a:endParaRPr lang="en-US" sz="1100" dirty="0">
              <a:solidFill>
                <a:srgbClr val="DCDCDC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throw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ArgumentNullException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69D85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"action"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using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(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UnitTestIsolationRuntime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AcquireProtectingThreadContext())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action();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0" y="0"/>
            <a:ext cx="9903450" cy="3477875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/// &lt;summary&gt;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/// Initializing unit test infrastructure for particular test.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/// &lt;/summary&gt;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InitializeInfrastructure()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uk-UA" sz="1100" b="0" i="0" u="none" strike="noStrike" cap="none" normalizeH="0" baseline="0" noProof="1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(CurrentTestMethodRequiresShimsContext())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		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 Creating Shims context for each test because otherwise we may potentially make detours configured for one test method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 remain active for all other test methods in the class. In other words, detours and any additional state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 captured by lambdas becomes shared between all test methods. This can destabilize the test harness.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ShimsContext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Microsoft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QualityTools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Testing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Fakes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ShimsContext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Create();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OnInitializeTest();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 Since current test does not require shims, 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57A64A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solidFill>
                  <a:srgbClr val="57A64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//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 do not create ShimsContext.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ExecuteWithoutShimsContext(OnInitializeTest);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984905" y="2441407"/>
            <a:ext cx="6207095" cy="2123658"/>
          </a:xfrm>
          <a:prstGeom prst="rect">
            <a:avLst/>
          </a:prstGeom>
          <a:solidFill>
            <a:srgbClr val="1E1E1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/// &lt;summary&gt;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///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Checking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noProof="1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current test method requires ShimsContext to be created.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/// &lt;/summary&gt;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7A64A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/// &lt;returns&gt;True, otherwise false.&lt;/returns&gt;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CurrentTestMethodRequiresShimsContext()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{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executingTestMethod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GetType()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GetMethods()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FirstOrDefault(m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GetCustomAttributes(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(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TestMethodAttribute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m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GetCustomAttributes(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typeof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(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4EC9B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ShimsContextRequiredAttribute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),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Length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5CEA8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&amp;&amp;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m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Name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TestContext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TestName );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100" dirty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100" dirty="0" smtClean="0">
                <a:solidFill>
                  <a:srgbClr val="DCDCDC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executingTestMethod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B4B4B4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!=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569CD6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kumimoji="0" lang="en-US" sz="1100" b="0" i="0" u="none" strike="noStrike" cap="none" normalizeH="0" baseline="0" dirty="0" smtClean="0">
              <a:ln>
                <a:noFill/>
              </a:ln>
              <a:solidFill>
                <a:srgbClr val="DCDCDC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sz="1100" b="0" i="0" u="none" strike="noStrike" cap="none" normalizeH="0" baseline="0" dirty="0" smtClean="0">
                <a:ln>
                  <a:noFill/>
                </a:ln>
                <a:solidFill>
                  <a:srgbClr val="DCDCDC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kumimoji="0" lang="uk-UA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743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22489"/>
            <a:ext cx="10353762" cy="970450"/>
          </a:xfrm>
        </p:spPr>
        <p:txBody>
          <a:bodyPr/>
          <a:lstStyle/>
          <a:p>
            <a:r>
              <a:rPr lang="en-US" dirty="0" smtClean="0"/>
              <a:t>Outcomes</a:t>
            </a:r>
            <a:endParaRPr lang="uk-U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" y="1403121"/>
            <a:ext cx="7742185" cy="3220154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529" y="4289989"/>
            <a:ext cx="7292871" cy="24330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566" y="4802737"/>
            <a:ext cx="1473246" cy="17380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80" y="1179320"/>
            <a:ext cx="2196383" cy="270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2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26" y="2384106"/>
            <a:ext cx="2857500" cy="2857500"/>
          </a:xfrm>
        </p:spPr>
      </p:pic>
    </p:spTree>
    <p:extLst>
      <p:ext uri="{BB962C8B-B14F-4D97-AF65-F5344CB8AC3E}">
        <p14:creationId xmlns:p14="http://schemas.microsoft.com/office/powerpoint/2010/main" val="161851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926" y="2228234"/>
            <a:ext cx="2857500" cy="3562350"/>
          </a:xfrm>
        </p:spPr>
      </p:pic>
    </p:spTree>
    <p:extLst>
      <p:ext uri="{BB962C8B-B14F-4D97-AF65-F5344CB8AC3E}">
        <p14:creationId xmlns:p14="http://schemas.microsoft.com/office/powerpoint/2010/main" val="1858861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Disclaimer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20" y="1740509"/>
            <a:ext cx="3872512" cy="4059237"/>
          </a:xfrm>
        </p:spPr>
      </p:pic>
    </p:spTree>
    <p:extLst>
      <p:ext uri="{BB962C8B-B14F-4D97-AF65-F5344CB8AC3E}">
        <p14:creationId xmlns:p14="http://schemas.microsoft.com/office/powerpoint/2010/main" val="250321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beginning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15" y="2164201"/>
            <a:ext cx="3033445" cy="2732540"/>
          </a:xfrm>
        </p:spPr>
      </p:pic>
      <p:sp>
        <p:nvSpPr>
          <p:cNvPr id="6" name="TextBox 5"/>
          <p:cNvSpPr txBox="1"/>
          <p:nvPr/>
        </p:nvSpPr>
        <p:spPr>
          <a:xfrm>
            <a:off x="4238715" y="2376309"/>
            <a:ext cx="670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Client’s company IT department </a:t>
            </a:r>
            <a:r>
              <a:rPr lang="en-US" dirty="0" smtClean="0"/>
              <a:t>: we are scheduling OS update on all available development boxes on Q1 2015: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Better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Improved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Less-intrusive updates 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Better maintainability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Notably small upgrade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(Chance to replace some old hardware along the way?)</a:t>
            </a:r>
            <a:r>
              <a:rPr lang="en-US" dirty="0"/>
              <a:t> 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57904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beginning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4854011" y="3103344"/>
            <a:ext cx="6708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Management : looks nice, but our Product has few legacy solutions in it, </a:t>
            </a:r>
            <a:r>
              <a:rPr lang="en-US" strike="sngStrike" dirty="0" smtClean="0"/>
              <a:t>will it work</a:t>
            </a:r>
            <a:r>
              <a:rPr lang="en-US" dirty="0" smtClean="0"/>
              <a:t> how much will it cost?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0" y="2095835"/>
            <a:ext cx="4105192" cy="2661351"/>
          </a:xfrm>
        </p:spPr>
      </p:pic>
    </p:spTree>
    <p:extLst>
      <p:ext uri="{BB962C8B-B14F-4D97-AF65-F5344CB8AC3E}">
        <p14:creationId xmlns:p14="http://schemas.microsoft.com/office/powerpoint/2010/main" val="203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beginning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4640366" y="3288009"/>
            <a:ext cx="6708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Developers: </a:t>
            </a:r>
            <a:r>
              <a:rPr lang="en-US" strike="sngStrike" dirty="0" smtClean="0"/>
              <a:t>dunno, who knows? </a:t>
            </a:r>
            <a:r>
              <a:rPr lang="en-US" dirty="0" smtClean="0"/>
              <a:t>There is a need to do an investigation and assessment</a:t>
            </a:r>
            <a:endParaRPr lang="en-US" strike="sngStrike" dirty="0" smtClean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2372925"/>
            <a:ext cx="3333750" cy="2476500"/>
          </a:xfrm>
        </p:spPr>
      </p:pic>
    </p:spTree>
    <p:extLst>
      <p:ext uri="{BB962C8B-B14F-4D97-AF65-F5344CB8AC3E}">
        <p14:creationId xmlns:p14="http://schemas.microsoft.com/office/powerpoint/2010/main" val="31431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Preamble</a:t>
            </a:r>
            <a:endParaRPr lang="uk-U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349" y="1966949"/>
            <a:ext cx="2165303" cy="32094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62" y="1716780"/>
            <a:ext cx="4946394" cy="37097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28" y="1580050"/>
            <a:ext cx="3636511" cy="2142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575" y="3950812"/>
            <a:ext cx="2960591" cy="209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</a:t>
            </a:r>
            <a:endParaRPr lang="uk-UA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142" y="2310699"/>
            <a:ext cx="2438400" cy="2438400"/>
          </a:xfrm>
        </p:spPr>
      </p:pic>
      <p:pic>
        <p:nvPicPr>
          <p:cNvPr id="4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49" y="1732449"/>
            <a:ext cx="2800491" cy="1797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52074" y="2310699"/>
            <a:ext cx="3994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*</a:t>
            </a:r>
            <a:endParaRPr lang="uk-UA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573167" y="1732449"/>
            <a:ext cx="573997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.NET 2.0</a:t>
            </a:r>
          </a:p>
          <a:p>
            <a:r>
              <a:rPr lang="en-US" dirty="0" smtClean="0"/>
              <a:t>Windows Forms 2.0</a:t>
            </a:r>
          </a:p>
          <a:p>
            <a:r>
              <a:rPr lang="en-US" dirty="0" smtClean="0"/>
              <a:t>Visual Studio 2010</a:t>
            </a:r>
          </a:p>
          <a:p>
            <a:r>
              <a:rPr lang="en-US" dirty="0" smtClean="0"/>
              <a:t>Microsoft Moles </a:t>
            </a:r>
            <a:r>
              <a:rPr lang="en-US" dirty="0" smtClean="0">
                <a:effectLst/>
              </a:rPr>
              <a:t>0.94.51023.0 (10/23/2010)</a:t>
            </a:r>
          </a:p>
          <a:p>
            <a:r>
              <a:rPr lang="en-US" dirty="0" smtClean="0">
                <a:effectLst/>
              </a:rPr>
              <a:t>Infragistics NetAdvantage for Windows Forms 2007 Volume </a:t>
            </a:r>
            <a:r>
              <a:rPr lang="en-US" dirty="0">
                <a:effectLst/>
              </a:rPr>
              <a:t>3 </a:t>
            </a:r>
            <a:r>
              <a:rPr lang="en-US" dirty="0" smtClean="0">
                <a:effectLst/>
              </a:rPr>
              <a:t>CLR20_HotFix_1049</a:t>
            </a:r>
          </a:p>
          <a:p>
            <a:r>
              <a:rPr lang="en-US" dirty="0" smtClean="0">
                <a:effectLst/>
              </a:rPr>
              <a:t>pdfTron .NET 1.1 (???)</a:t>
            </a:r>
          </a:p>
          <a:p>
            <a:r>
              <a:rPr lang="en-US" dirty="0" smtClean="0">
                <a:effectLst/>
              </a:rPr>
              <a:t>LeadTools v15.0.0.1 (2006)</a:t>
            </a:r>
          </a:p>
          <a:p>
            <a:endParaRPr lang="uk-UA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3" y="5239704"/>
            <a:ext cx="1259726" cy="7621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3" y="3529899"/>
            <a:ext cx="2619445" cy="15867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28" y="5411221"/>
            <a:ext cx="2781300" cy="419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692" y="5402854"/>
            <a:ext cx="1828804" cy="3169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107" y="5185714"/>
            <a:ext cx="770720" cy="77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3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uk-UA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398" y="1827877"/>
            <a:ext cx="5659911" cy="27953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3" y="1607626"/>
            <a:ext cx="5216303" cy="28979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56" y="5025951"/>
            <a:ext cx="1714286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6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5651923" y="1817897"/>
            <a:ext cx="553017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Changes draft:</a:t>
            </a:r>
          </a:p>
          <a:p>
            <a:endParaRPr lang="en-US" sz="2000" dirty="0" smtClean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Windows 7 -&gt; Windows 8.1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.NET 2.0 -&gt; .NET 4.5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Visual Studio 2010 -&gt; Visual Studio 2013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Microsoft Moles -&gt; Microsoft Fakes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Infragistics 2007 -&gt; Infragistics 2014 (*)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pdfTron -&gt; OSS analog (*)</a:t>
            </a:r>
          </a:p>
          <a:p>
            <a:pPr marL="342900" indent="-306000"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</a:pPr>
            <a:r>
              <a:rPr lang="en-US" sz="20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LeadTools -&gt; OSS analog (*)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178" y="2324455"/>
            <a:ext cx="3916798" cy="2741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2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TC104033929[[fn=Slate]]</Template>
  <TotalTime>220</TotalTime>
  <Words>358</Words>
  <Application>Microsoft Office PowerPoint</Application>
  <PresentationFormat>Widescreen</PresentationFormat>
  <Paragraphs>129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Calisto MT</vt:lpstr>
      <vt:lpstr>Consolas</vt:lpstr>
      <vt:lpstr>Trebuchet MS</vt:lpstr>
      <vt:lpstr>Wingdings 2</vt:lpstr>
      <vt:lpstr>Slate</vt:lpstr>
      <vt:lpstr>Legacy .NET solutions upgrade</vt:lpstr>
      <vt:lpstr>Disclaimer</vt:lpstr>
      <vt:lpstr>The beginning</vt:lpstr>
      <vt:lpstr>The beginning</vt:lpstr>
      <vt:lpstr>The beginning</vt:lpstr>
      <vt:lpstr>Preamble</vt:lpstr>
      <vt:lpstr>Preamble</vt:lpstr>
      <vt:lpstr>Analysis</vt:lpstr>
      <vt:lpstr>Analysis</vt:lpstr>
      <vt:lpstr>Problems</vt:lpstr>
      <vt:lpstr>Problems Pt.2</vt:lpstr>
      <vt:lpstr>Ballpark</vt:lpstr>
      <vt:lpstr>(99) Problems</vt:lpstr>
      <vt:lpstr>(99) Problems</vt:lpstr>
      <vt:lpstr>PowerPoint Presentation</vt:lpstr>
      <vt:lpstr>Outcomes</vt:lpstr>
      <vt:lpstr>Questions?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Legacy .NET solutions upgrade</dc:title>
  <dc:creator>Oleksandr Valetsky</dc:creator>
  <cp:lastModifiedBy>Oleksandr Valetsky</cp:lastModifiedBy>
  <cp:revision>23</cp:revision>
  <dcterms:created xsi:type="dcterms:W3CDTF">2014-09-21T11:42:11Z</dcterms:created>
  <dcterms:modified xsi:type="dcterms:W3CDTF">2014-09-21T15:22:34Z</dcterms:modified>
</cp:coreProperties>
</file>